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7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4"/>
  </p:notesMasterIdLst>
  <p:sldIdLst>
    <p:sldId id="300" r:id="rId5"/>
    <p:sldId id="258" r:id="rId6"/>
    <p:sldId id="287" r:id="rId7"/>
    <p:sldId id="289" r:id="rId8"/>
    <p:sldId id="298" r:id="rId9"/>
    <p:sldId id="292" r:id="rId10"/>
    <p:sldId id="299" r:id="rId11"/>
    <p:sldId id="312" r:id="rId12"/>
    <p:sldId id="301" r:id="rId13"/>
    <p:sldId id="311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29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of Orgs by NTEE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Sheet1!$A$2:$A$7</c:f>
              <c:strCache>
                <c:ptCount val="6"/>
                <c:pt idx="0">
                  <c:v>Human Services</c:v>
                </c:pt>
                <c:pt idx="1">
                  <c:v>Education</c:v>
                </c:pt>
                <c:pt idx="2">
                  <c:v>Arts &amp; Culture</c:v>
                </c:pt>
                <c:pt idx="3">
                  <c:v>Youth Development</c:v>
                </c:pt>
                <c:pt idx="4">
                  <c:v>Healthcare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22.2</c:v>
                </c:pt>
                <c:pt idx="1">
                  <c:v>13.2</c:v>
                </c:pt>
                <c:pt idx="2">
                  <c:v>12.2</c:v>
                </c:pt>
                <c:pt idx="3">
                  <c:v>5.0999999999999996</c:v>
                </c:pt>
                <c:pt idx="4">
                  <c:v>4.5999999999999996</c:v>
                </c:pt>
                <c:pt idx="5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9525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Expenses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066450841145872E-2"/>
                  <c:y val="5.3719830913065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872327333050302E-2"/>
                  <c:y val="5.3719830913065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1316228314630788E-2"/>
                  <c:y val="6.1695629701874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Sheet1!$B$2:$B$4</c:f>
              <c:numCache>
                <c:formatCode>"$"#,##0</c:formatCode>
                <c:ptCount val="3"/>
                <c:pt idx="0">
                  <c:v>3073302050.9899998</c:v>
                </c:pt>
                <c:pt idx="1">
                  <c:v>2510123735.8200002</c:v>
                </c:pt>
                <c:pt idx="2">
                  <c:v>3001308196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7168403760968758E-2"/>
                  <c:y val="-3.3008084026819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9641585784982583E-2"/>
                  <c:y val="-2.9523015831646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2923517453258734E-2"/>
                  <c:y val="-3.1265549929233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Sheet1!$C$2:$C$4</c:f>
              <c:numCache>
                <c:formatCode>"$"#,##0</c:formatCode>
                <c:ptCount val="3"/>
                <c:pt idx="0">
                  <c:v>3245927653.0900002</c:v>
                </c:pt>
                <c:pt idx="1">
                  <c:v>2618405419.1999998</c:v>
                </c:pt>
                <c:pt idx="2">
                  <c:v>2968677660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1965296"/>
        <c:axId val="471964120"/>
        <c:axId val="484627936"/>
      </c:bar3DChart>
      <c:catAx>
        <c:axId val="47196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1964120"/>
        <c:crossesAt val="0"/>
        <c:auto val="1"/>
        <c:lblAlgn val="ctr"/>
        <c:lblOffset val="100"/>
        <c:noMultiLvlLbl val="0"/>
      </c:catAx>
      <c:valAx>
        <c:axId val="471964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1965296"/>
        <c:crosses val="autoZero"/>
        <c:crossBetween val="between"/>
      </c:valAx>
      <c:serAx>
        <c:axId val="484627936"/>
        <c:scaling>
          <c:orientation val="minMax"/>
        </c:scaling>
        <c:delete val="1"/>
        <c:axPos val="b"/>
        <c:majorTickMark val="none"/>
        <c:minorTickMark val="none"/>
        <c:tickLblPos val="nextTo"/>
        <c:crossAx val="471964120"/>
        <c:crossesAt val="0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230655219516301"/>
          <c:y val="0.82369562658466999"/>
          <c:w val="0.54842361239242399"/>
          <c:h val="0.150923667827716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Arts 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61229499</c:v>
                </c:pt>
                <c:pt idx="1">
                  <c:v>70259608</c:v>
                </c:pt>
                <c:pt idx="2">
                  <c:v>101585477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Arts Expenses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61184649</c:v>
                </c:pt>
                <c:pt idx="1">
                  <c:v>63282492</c:v>
                </c:pt>
                <c:pt idx="2">
                  <c:v>74116374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UA 14 Revenue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33080902</c:v>
                </c:pt>
                <c:pt idx="1">
                  <c:v>38272420</c:v>
                </c:pt>
                <c:pt idx="2">
                  <c:v>44718612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UA 14 Expenses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2014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33249072</c:v>
                </c:pt>
                <c:pt idx="1">
                  <c:v>34674696</c:v>
                </c:pt>
                <c:pt idx="2">
                  <c:v>37645281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1964904"/>
        <c:axId val="471963336"/>
      </c:barChart>
      <c:catAx>
        <c:axId val="471964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1963336"/>
        <c:crosses val="autoZero"/>
        <c:auto val="1"/>
        <c:lblAlgn val="ctr"/>
        <c:lblOffset val="100"/>
        <c:noMultiLvlLbl val="0"/>
      </c:catAx>
      <c:valAx>
        <c:axId val="471963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1964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771929824561403E-3"/>
                  <c:y val="-1.094765533763931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30994152046782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Fundraising Plan</c:v>
                </c:pt>
                <c:pt idx="1">
                  <c:v>Strategic Plan</c:v>
                </c:pt>
                <c:pt idx="2">
                  <c:v>Succession Plan</c:v>
                </c:pt>
                <c:pt idx="3">
                  <c:v>D&amp;O Insurance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13</c:v>
                </c:pt>
                <c:pt idx="2">
                  <c:v>8</c:v>
                </c:pt>
                <c:pt idx="3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9239766081871343E-3"/>
                  <c:y val="-1.094765533763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3099415204677803E-3"/>
                  <c:y val="-2.736913834409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771929824561449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Fundraising Plan</c:v>
                </c:pt>
                <c:pt idx="1">
                  <c:v>Strategic Plan</c:v>
                </c:pt>
                <c:pt idx="2">
                  <c:v>Succession Plan</c:v>
                </c:pt>
                <c:pt idx="3">
                  <c:v>D&amp;O Insurance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Under Development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3859649122806998E-3"/>
                  <c:y val="-5.017617399140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3099415204678298E-3"/>
                  <c:y val="-1.0035234798280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30994152046782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Fundraising Plan</c:v>
                </c:pt>
                <c:pt idx="1">
                  <c:v>Strategic Plan</c:v>
                </c:pt>
                <c:pt idx="2">
                  <c:v>Succession Plan</c:v>
                </c:pt>
                <c:pt idx="3">
                  <c:v>D&amp;O Insurance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71962552"/>
        <c:axId val="471962160"/>
        <c:axId val="0"/>
      </c:bar3DChart>
      <c:catAx>
        <c:axId val="471962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1962160"/>
        <c:crosses val="autoZero"/>
        <c:auto val="1"/>
        <c:lblAlgn val="ctr"/>
        <c:lblOffset val="100"/>
        <c:noMultiLvlLbl val="0"/>
      </c:catAx>
      <c:valAx>
        <c:axId val="471962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962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BADAC-5D3E-45B8-92F4-A615FB7D7B59}" type="datetimeFigureOut">
              <a:rPr lang="en-US" smtClean="0"/>
              <a:pPr/>
              <a:t>1/17/2017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1A861-C400-43A1-9708-63623C8D4E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15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Removed my title; added source of data and date along with detail that homeless data is from Orange, Osceola, and Seminole counties – not all counties.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0F2B-4C25-4CDB-A9B0-DA6949B6EE1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1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This includes higher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education and Wycliffe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0F2B-4C25-4CDB-A9B0-DA6949B6EE1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1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0F2B-4C25-4CDB-A9B0-DA6949B6EE1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92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Numbers represent </a:t>
            </a:r>
            <a:r>
              <a:rPr lang="en-US" baseline="0" dirty="0" smtClean="0"/>
              <a:t>Organizations with fiscal year ending 2015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0F2B-4C25-4CDB-A9B0-DA6949B6EE1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29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1A861-C400-43A1-9708-63623C8D4E1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01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Financials</a:t>
            </a:r>
            <a:r>
              <a:rPr lang="en-US" baseline="0" dirty="0" smtClean="0"/>
              <a:t> = YE for 222 nonprofits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1A861-C400-43A1-9708-63623C8D4E1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465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Financials</a:t>
            </a:r>
            <a:r>
              <a:rPr lang="en-US" baseline="0" dirty="0" smtClean="0"/>
              <a:t> = YE for 222 nonprofits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1A861-C400-43A1-9708-63623C8D4E1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956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0F2B-4C25-4CDB-A9B0-DA6949B6EE1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54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0F2B-4C25-4CDB-A9B0-DA6949B6EE1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473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0F2B-4C25-4CDB-A9B0-DA6949B6EE1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3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0F2B-4C25-4CDB-A9B0-DA6949B6EE1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44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0F2B-4C25-4CDB-A9B0-DA6949B6EE1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91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B583-5988-684F-A6C5-325C14C558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7D6-DFE6-C741-86A7-82C28B8073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61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B583-5988-684F-A6C5-325C14C558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7D6-DFE6-C741-86A7-82C28B8073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4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B583-5988-684F-A6C5-325C14C558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7D6-DFE6-C741-86A7-82C28B8073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33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B583-5988-684F-A6C5-325C14C558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7D6-DFE6-C741-86A7-82C28B8073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4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B583-5988-684F-A6C5-325C14C558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7D6-DFE6-C741-86A7-82C28B8073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04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B583-5988-684F-A6C5-325C14C558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7D6-DFE6-C741-86A7-82C28B8073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51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B583-5988-684F-A6C5-325C14C558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7D6-DFE6-C741-86A7-82C28B8073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18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B583-5988-684F-A6C5-325C14C558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7D6-DFE6-C741-86A7-82C28B8073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20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B583-5988-684F-A6C5-325C14C558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7D6-DFE6-C741-86A7-82C28B8073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44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B583-5988-684F-A6C5-325C14C558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7D6-DFE6-C741-86A7-82C28B8073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50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B583-5988-684F-A6C5-325C14C558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7D6-DFE6-C741-86A7-82C28B8073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4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B583-5988-684F-A6C5-325C14C558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7D6-DFE6-C741-86A7-82C28B8073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75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B583-5988-684F-A6C5-325C14C558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7D6-DFE6-C741-86A7-82C28B8073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49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B583-5988-684F-A6C5-325C14C558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7D6-DFE6-C741-86A7-82C28B8073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35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B583-5988-684F-A6C5-325C14C558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7D6-DFE6-C741-86A7-82C28B8073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09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Investing in the </a:t>
            </a:r>
            <a:br>
              <a:rPr lang="en-US" dirty="0" smtClean="0"/>
            </a:br>
            <a:r>
              <a:rPr lang="en-US" dirty="0" smtClean="0"/>
              <a:t>Nonprofit Sector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Michelle Chapin</a:t>
            </a:r>
          </a:p>
          <a:p>
            <a:r>
              <a:rPr lang="en-US" dirty="0" smtClean="0"/>
              <a:t>Vice President of Community Investment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A464C-6279-044B-9E7D-6BB06E6F774C}" type="datetimeFigureOut">
              <a:rPr lang="en-US" smtClean="0">
                <a:solidFill>
                  <a:prstClr val="black"/>
                </a:solidFill>
              </a:rPr>
              <a:pPr/>
              <a:t>1/17/2017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6964" y="6356350"/>
            <a:ext cx="1899835" cy="365125"/>
          </a:xfrm>
          <a:prstGeom prst="rect">
            <a:avLst/>
          </a:prstGeom>
        </p:spPr>
        <p:txBody>
          <a:bodyPr/>
          <a:lstStyle/>
          <a:p>
            <a:fld id="{C21AB32B-AB3E-354E-9FA5-AD0B411F77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04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A464C-6279-044B-9E7D-6BB06E6F774C}" type="datetimeFigureOut">
              <a:rPr lang="en-US" smtClean="0">
                <a:solidFill>
                  <a:prstClr val="black"/>
                </a:solidFill>
              </a:rPr>
              <a:pPr/>
              <a:t>1/17/2017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6964" y="6356350"/>
            <a:ext cx="1899835" cy="365125"/>
          </a:xfrm>
          <a:prstGeom prst="rect">
            <a:avLst/>
          </a:prstGeom>
        </p:spPr>
        <p:txBody>
          <a:bodyPr/>
          <a:lstStyle/>
          <a:p>
            <a:fld id="{C21AB32B-AB3E-354E-9FA5-AD0B411F77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2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A464C-6279-044B-9E7D-6BB06E6F774C}" type="datetimeFigureOut">
              <a:rPr lang="en-US" smtClean="0">
                <a:solidFill>
                  <a:prstClr val="black"/>
                </a:solidFill>
              </a:rPr>
              <a:pPr/>
              <a:t>1/17/2017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6964" y="6356350"/>
            <a:ext cx="1899835" cy="365125"/>
          </a:xfrm>
          <a:prstGeom prst="rect">
            <a:avLst/>
          </a:prstGeom>
        </p:spPr>
        <p:txBody>
          <a:bodyPr/>
          <a:lstStyle/>
          <a:p>
            <a:fld id="{C21AB32B-AB3E-354E-9FA5-AD0B411F77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02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A464C-6279-044B-9E7D-6BB06E6F774C}" type="datetimeFigureOut">
              <a:rPr lang="en-US" smtClean="0">
                <a:solidFill>
                  <a:prstClr val="black"/>
                </a:solidFill>
              </a:rPr>
              <a:pPr/>
              <a:t>1/17/2017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6964" y="6356350"/>
            <a:ext cx="1899835" cy="365125"/>
          </a:xfrm>
          <a:prstGeom prst="rect">
            <a:avLst/>
          </a:prstGeom>
        </p:spPr>
        <p:txBody>
          <a:bodyPr/>
          <a:lstStyle/>
          <a:p>
            <a:fld id="{C21AB32B-AB3E-354E-9FA5-AD0B411F77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28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A464C-6279-044B-9E7D-6BB06E6F774C}" type="datetimeFigureOut">
              <a:rPr lang="en-US" smtClean="0">
                <a:solidFill>
                  <a:prstClr val="black"/>
                </a:solidFill>
              </a:rPr>
              <a:pPr/>
              <a:t>1/17/2017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6964" y="6356350"/>
            <a:ext cx="1899835" cy="365125"/>
          </a:xfrm>
          <a:prstGeom prst="rect">
            <a:avLst/>
          </a:prstGeom>
        </p:spPr>
        <p:txBody>
          <a:bodyPr/>
          <a:lstStyle/>
          <a:p>
            <a:fld id="{C21AB32B-AB3E-354E-9FA5-AD0B411F77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192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A464C-6279-044B-9E7D-6BB06E6F774C}" type="datetimeFigureOut">
              <a:rPr lang="en-US" smtClean="0">
                <a:solidFill>
                  <a:prstClr val="black"/>
                </a:solidFill>
              </a:rPr>
              <a:pPr/>
              <a:t>1/17/2017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6964" y="6356350"/>
            <a:ext cx="1899835" cy="365125"/>
          </a:xfrm>
          <a:prstGeom prst="rect">
            <a:avLst/>
          </a:prstGeom>
        </p:spPr>
        <p:txBody>
          <a:bodyPr/>
          <a:lstStyle/>
          <a:p>
            <a:fld id="{C21AB32B-AB3E-354E-9FA5-AD0B411F77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65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A464C-6279-044B-9E7D-6BB06E6F774C}" type="datetimeFigureOut">
              <a:rPr lang="en-US" smtClean="0">
                <a:solidFill>
                  <a:prstClr val="black"/>
                </a:solidFill>
              </a:rPr>
              <a:pPr/>
              <a:t>1/17/2017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6964" y="6356350"/>
            <a:ext cx="1899835" cy="365125"/>
          </a:xfrm>
          <a:prstGeom prst="rect">
            <a:avLst/>
          </a:prstGeom>
        </p:spPr>
        <p:txBody>
          <a:bodyPr/>
          <a:lstStyle/>
          <a:p>
            <a:fld id="{C21AB32B-AB3E-354E-9FA5-AD0B411F77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0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B583-5988-684F-A6C5-325C14C558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7D6-DFE6-C741-86A7-82C28B8073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478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A464C-6279-044B-9E7D-6BB06E6F774C}" type="datetimeFigureOut">
              <a:rPr lang="en-US" smtClean="0">
                <a:solidFill>
                  <a:prstClr val="black"/>
                </a:solidFill>
              </a:rPr>
              <a:pPr/>
              <a:t>1/17/2017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6964" y="6356350"/>
            <a:ext cx="1899835" cy="365125"/>
          </a:xfrm>
          <a:prstGeom prst="rect">
            <a:avLst/>
          </a:prstGeom>
        </p:spPr>
        <p:txBody>
          <a:bodyPr/>
          <a:lstStyle/>
          <a:p>
            <a:fld id="{C21AB32B-AB3E-354E-9FA5-AD0B411F77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80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A464C-6279-044B-9E7D-6BB06E6F774C}" type="datetimeFigureOut">
              <a:rPr lang="en-US" smtClean="0">
                <a:solidFill>
                  <a:prstClr val="black"/>
                </a:solidFill>
              </a:rPr>
              <a:pPr/>
              <a:t>1/17/2017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6964" y="6356350"/>
            <a:ext cx="1899835" cy="365125"/>
          </a:xfrm>
          <a:prstGeom prst="rect">
            <a:avLst/>
          </a:prstGeom>
        </p:spPr>
        <p:txBody>
          <a:bodyPr/>
          <a:lstStyle/>
          <a:p>
            <a:fld id="{C21AB32B-AB3E-354E-9FA5-AD0B411F77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067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A464C-6279-044B-9E7D-6BB06E6F774C}" type="datetimeFigureOut">
              <a:rPr lang="en-US" smtClean="0">
                <a:solidFill>
                  <a:prstClr val="black"/>
                </a:solidFill>
              </a:rPr>
              <a:pPr/>
              <a:t>1/17/2017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6964" y="6356350"/>
            <a:ext cx="1899835" cy="365125"/>
          </a:xfrm>
          <a:prstGeom prst="rect">
            <a:avLst/>
          </a:prstGeom>
        </p:spPr>
        <p:txBody>
          <a:bodyPr/>
          <a:lstStyle/>
          <a:p>
            <a:fld id="{C21AB32B-AB3E-354E-9FA5-AD0B411F77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759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A464C-6279-044B-9E7D-6BB06E6F774C}" type="datetimeFigureOut">
              <a:rPr lang="en-US" smtClean="0">
                <a:solidFill>
                  <a:prstClr val="black"/>
                </a:solidFill>
              </a:rPr>
              <a:pPr/>
              <a:t>1/17/2017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6964" y="6356350"/>
            <a:ext cx="1899835" cy="365125"/>
          </a:xfrm>
          <a:prstGeom prst="rect">
            <a:avLst/>
          </a:prstGeom>
        </p:spPr>
        <p:txBody>
          <a:bodyPr/>
          <a:lstStyle/>
          <a:p>
            <a:fld id="{C21AB32B-AB3E-354E-9FA5-AD0B411F77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150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Investing in the </a:t>
            </a:r>
            <a:br>
              <a:rPr lang="en-US" dirty="0" smtClean="0"/>
            </a:br>
            <a:r>
              <a:rPr lang="en-US" dirty="0" smtClean="0"/>
              <a:t>Nonprofit Sector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Michelle Chapin</a:t>
            </a:r>
          </a:p>
          <a:p>
            <a:r>
              <a:rPr lang="en-US" dirty="0" smtClean="0"/>
              <a:t>Vice President of Community Investment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A464C-6279-044B-9E7D-6BB06E6F774C}" type="datetimeFigureOut">
              <a:rPr lang="en-US" smtClean="0">
                <a:solidFill>
                  <a:prstClr val="black"/>
                </a:solidFill>
              </a:rPr>
              <a:pPr/>
              <a:t>1/17/2017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6964" y="6356350"/>
            <a:ext cx="1899835" cy="365125"/>
          </a:xfrm>
          <a:prstGeom prst="rect">
            <a:avLst/>
          </a:prstGeom>
        </p:spPr>
        <p:txBody>
          <a:bodyPr/>
          <a:lstStyle/>
          <a:p>
            <a:fld id="{C21AB32B-AB3E-354E-9FA5-AD0B411F77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046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A464C-6279-044B-9E7D-6BB06E6F774C}" type="datetimeFigureOut">
              <a:rPr lang="en-US" smtClean="0">
                <a:solidFill>
                  <a:prstClr val="black"/>
                </a:solidFill>
              </a:rPr>
              <a:pPr/>
              <a:t>1/17/2017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6964" y="6356350"/>
            <a:ext cx="1899835" cy="365125"/>
          </a:xfrm>
          <a:prstGeom prst="rect">
            <a:avLst/>
          </a:prstGeom>
        </p:spPr>
        <p:txBody>
          <a:bodyPr/>
          <a:lstStyle/>
          <a:p>
            <a:fld id="{C21AB32B-AB3E-354E-9FA5-AD0B411F77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7183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A464C-6279-044B-9E7D-6BB06E6F774C}" type="datetimeFigureOut">
              <a:rPr lang="en-US" smtClean="0">
                <a:solidFill>
                  <a:prstClr val="black"/>
                </a:solidFill>
              </a:rPr>
              <a:pPr/>
              <a:t>1/17/2017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6964" y="6356350"/>
            <a:ext cx="1899835" cy="365125"/>
          </a:xfrm>
          <a:prstGeom prst="rect">
            <a:avLst/>
          </a:prstGeom>
        </p:spPr>
        <p:txBody>
          <a:bodyPr/>
          <a:lstStyle/>
          <a:p>
            <a:fld id="{C21AB32B-AB3E-354E-9FA5-AD0B411F77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957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A464C-6279-044B-9E7D-6BB06E6F774C}" type="datetimeFigureOut">
              <a:rPr lang="en-US" smtClean="0">
                <a:solidFill>
                  <a:prstClr val="black"/>
                </a:solidFill>
              </a:rPr>
              <a:pPr/>
              <a:t>1/17/2017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6964" y="6356350"/>
            <a:ext cx="1899835" cy="365125"/>
          </a:xfrm>
          <a:prstGeom prst="rect">
            <a:avLst/>
          </a:prstGeom>
        </p:spPr>
        <p:txBody>
          <a:bodyPr/>
          <a:lstStyle/>
          <a:p>
            <a:fld id="{C21AB32B-AB3E-354E-9FA5-AD0B411F77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987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A464C-6279-044B-9E7D-6BB06E6F774C}" type="datetimeFigureOut">
              <a:rPr lang="en-US" smtClean="0">
                <a:solidFill>
                  <a:prstClr val="black"/>
                </a:solidFill>
              </a:rPr>
              <a:pPr/>
              <a:t>1/17/2017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6964" y="6356350"/>
            <a:ext cx="1899835" cy="365125"/>
          </a:xfrm>
          <a:prstGeom prst="rect">
            <a:avLst/>
          </a:prstGeom>
        </p:spPr>
        <p:txBody>
          <a:bodyPr/>
          <a:lstStyle/>
          <a:p>
            <a:fld id="{C21AB32B-AB3E-354E-9FA5-AD0B411F77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733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A464C-6279-044B-9E7D-6BB06E6F774C}" type="datetimeFigureOut">
              <a:rPr lang="en-US" smtClean="0">
                <a:solidFill>
                  <a:prstClr val="black"/>
                </a:solidFill>
              </a:rPr>
              <a:pPr/>
              <a:t>1/17/2017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6964" y="6356350"/>
            <a:ext cx="1899835" cy="365125"/>
          </a:xfrm>
          <a:prstGeom prst="rect">
            <a:avLst/>
          </a:prstGeom>
        </p:spPr>
        <p:txBody>
          <a:bodyPr/>
          <a:lstStyle/>
          <a:p>
            <a:fld id="{C21AB32B-AB3E-354E-9FA5-AD0B411F77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73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B583-5988-684F-A6C5-325C14C558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7D6-DFE6-C741-86A7-82C28B8073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924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A464C-6279-044B-9E7D-6BB06E6F774C}" type="datetimeFigureOut">
              <a:rPr lang="en-US" smtClean="0">
                <a:solidFill>
                  <a:prstClr val="black"/>
                </a:solidFill>
              </a:rPr>
              <a:pPr/>
              <a:t>1/17/2017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6964" y="6356350"/>
            <a:ext cx="1899835" cy="365125"/>
          </a:xfrm>
          <a:prstGeom prst="rect">
            <a:avLst/>
          </a:prstGeom>
        </p:spPr>
        <p:txBody>
          <a:bodyPr/>
          <a:lstStyle/>
          <a:p>
            <a:fld id="{C21AB32B-AB3E-354E-9FA5-AD0B411F77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6431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A464C-6279-044B-9E7D-6BB06E6F774C}" type="datetimeFigureOut">
              <a:rPr lang="en-US" smtClean="0">
                <a:solidFill>
                  <a:prstClr val="black"/>
                </a:solidFill>
              </a:rPr>
              <a:pPr/>
              <a:t>1/17/2017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6964" y="6356350"/>
            <a:ext cx="1899835" cy="365125"/>
          </a:xfrm>
          <a:prstGeom prst="rect">
            <a:avLst/>
          </a:prstGeom>
        </p:spPr>
        <p:txBody>
          <a:bodyPr/>
          <a:lstStyle/>
          <a:p>
            <a:fld id="{C21AB32B-AB3E-354E-9FA5-AD0B411F77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6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A464C-6279-044B-9E7D-6BB06E6F774C}" type="datetimeFigureOut">
              <a:rPr lang="en-US" smtClean="0">
                <a:solidFill>
                  <a:prstClr val="black"/>
                </a:solidFill>
              </a:rPr>
              <a:pPr/>
              <a:t>1/17/2017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6964" y="6356350"/>
            <a:ext cx="1899835" cy="365125"/>
          </a:xfrm>
          <a:prstGeom prst="rect">
            <a:avLst/>
          </a:prstGeom>
        </p:spPr>
        <p:txBody>
          <a:bodyPr/>
          <a:lstStyle/>
          <a:p>
            <a:fld id="{C21AB32B-AB3E-354E-9FA5-AD0B411F77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4775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A464C-6279-044B-9E7D-6BB06E6F774C}" type="datetimeFigureOut">
              <a:rPr lang="en-US" smtClean="0">
                <a:solidFill>
                  <a:prstClr val="black"/>
                </a:solidFill>
              </a:rPr>
              <a:pPr/>
              <a:t>1/17/2017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6964" y="6356350"/>
            <a:ext cx="1899835" cy="365125"/>
          </a:xfrm>
          <a:prstGeom prst="rect">
            <a:avLst/>
          </a:prstGeom>
        </p:spPr>
        <p:txBody>
          <a:bodyPr/>
          <a:lstStyle/>
          <a:p>
            <a:fld id="{C21AB32B-AB3E-354E-9FA5-AD0B411F77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906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A464C-6279-044B-9E7D-6BB06E6F774C}" type="datetimeFigureOut">
              <a:rPr lang="en-US" smtClean="0">
                <a:solidFill>
                  <a:prstClr val="black"/>
                </a:solidFill>
              </a:rPr>
              <a:pPr/>
              <a:t>1/17/2017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6964" y="6356350"/>
            <a:ext cx="1899835" cy="365125"/>
          </a:xfrm>
          <a:prstGeom prst="rect">
            <a:avLst/>
          </a:prstGeom>
        </p:spPr>
        <p:txBody>
          <a:bodyPr/>
          <a:lstStyle/>
          <a:p>
            <a:fld id="{C21AB32B-AB3E-354E-9FA5-AD0B411F77B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41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B583-5988-684F-A6C5-325C14C558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7D6-DFE6-C741-86A7-82C28B8073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1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B583-5988-684F-A6C5-325C14C558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7D6-DFE6-C741-86A7-82C28B8073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1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B583-5988-684F-A6C5-325C14C558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7D6-DFE6-C741-86A7-82C28B8073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94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B583-5988-684F-A6C5-325C14C558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7D6-DFE6-C741-86A7-82C28B8073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5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B583-5988-684F-A6C5-325C14C558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7D6-DFE6-C741-86A7-82C28B8073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17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FB583-5988-684F-A6C5-325C14C558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C17D6-DFE6-C741-86A7-82C28B8073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0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FB583-5988-684F-A6C5-325C14C558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C17D6-DFE6-C741-86A7-82C28B8073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19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cfd_powerpoint_footer.eps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034782"/>
            <a:ext cx="9160494" cy="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19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cfd_powerpoint_footer.eps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034782"/>
            <a:ext cx="9160494" cy="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5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d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9190"/>
            <a:ext cx="7772400" cy="165216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Putting Knowledge To Work:</a:t>
            </a:r>
            <a:b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State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 Arts Nonprofits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 from Nonprofit Search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January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08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0082" y="62948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6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6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ART SECTOR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Revenue and expenses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773300449"/>
              </p:ext>
            </p:extLst>
          </p:nvPr>
        </p:nvGraphicFramePr>
        <p:xfrm>
          <a:off x="480082" y="179089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925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92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DEFINITIONS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286" y="1994464"/>
            <a:ext cx="81410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infrastructure, tools, and resources necessary to do the job identified in the mission and/or strategic plan.</a:t>
            </a:r>
          </a:p>
          <a:p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meeting the needs of the present without compromising the ability of future generations to meet their own needs.  United Nations Definition</a:t>
            </a:r>
          </a:p>
          <a:p>
            <a:pPr lvl="1"/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286" y="5435125"/>
            <a:ext cx="510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Source: Blue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Avocado.org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4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GOVERNANCE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-194441" y="740981"/>
            <a:ext cx="8686800" cy="464026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/>
              <a:buNone/>
              <a:defRPr/>
            </a:pPr>
            <a:r>
              <a:rPr lang="en-US" dirty="0" smtClean="0">
                <a:solidFill>
                  <a:prstClr val="black"/>
                </a:solidFill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en-US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Arial"/>
              <a:buNone/>
              <a:defRPr/>
            </a:pPr>
            <a:endParaRPr lang="en-US" sz="2000" dirty="0" smtClean="0">
              <a:solidFill>
                <a:prstClr val="black"/>
              </a:solidFill>
              <a:latin typeface="Wingdings 3" panose="05040102010807070707" pitchFamily="18" charset="2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906578"/>
            <a:ext cx="8686800" cy="3903363"/>
          </a:xfrm>
          <a:prstGeom prst="rect">
            <a:avLst/>
          </a:prstGeom>
        </p:spPr>
        <p:txBody>
          <a:bodyPr/>
          <a:lstStyle/>
          <a:p>
            <a:pPr lvl="2">
              <a:spcBef>
                <a:spcPct val="20000"/>
              </a:spcBef>
              <a:buFont typeface="Arial"/>
              <a:buNone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								</a:t>
            </a: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number of yearly meetings            7				7</a:t>
            </a:r>
          </a:p>
          <a:p>
            <a:pPr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meeting attendance			         75%		      78% </a:t>
            </a:r>
          </a:p>
          <a:p>
            <a:pPr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board investment 			         79%</a:t>
            </a:r>
          </a:p>
          <a:p>
            <a:pPr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board term limits		                3</a:t>
            </a:r>
          </a:p>
          <a:p>
            <a:pPr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Written selection criteria				         49% </a:t>
            </a:r>
          </a:p>
          <a:p>
            <a:pPr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Conflict of interest  					         84%</a:t>
            </a:r>
          </a:p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number of board members	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</a:p>
          <a:p>
            <a:pPr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Male/</a:t>
            </a:r>
            <a:r>
              <a:rPr lang="en-US" dirty="0" smtClean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</a:t>
            </a:r>
          </a:p>
          <a:p>
            <a:pPr>
              <a:spcBef>
                <a:spcPct val="20000"/>
              </a:spcBef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Diversity 	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928570"/>
              </p:ext>
            </p:extLst>
          </p:nvPr>
        </p:nvGraphicFramePr>
        <p:xfrm>
          <a:off x="4186989" y="1417638"/>
          <a:ext cx="4728411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137"/>
                <a:gridCol w="1576137"/>
                <a:gridCol w="1576137"/>
              </a:tblGrid>
              <a:tr h="55377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Total Sector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Total Arts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UA 14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75%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78%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71%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79%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85%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49%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56%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85%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84%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85%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 56%  </a:t>
                      </a:r>
                    </a:p>
                    <a:p>
                      <a:pPr algn="r"/>
                      <a:r>
                        <a:rPr lang="en-US" dirty="0" smtClean="0"/>
                        <a:t>   F 44%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 53%</a:t>
                      </a:r>
                    </a:p>
                    <a:p>
                      <a:pPr algn="r"/>
                      <a:r>
                        <a:rPr lang="en-US" dirty="0" smtClean="0"/>
                        <a:t>F 47%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 57%</a:t>
                      </a:r>
                    </a:p>
                    <a:p>
                      <a:pPr algn="r"/>
                      <a:r>
                        <a:rPr lang="en-US" dirty="0" smtClean="0"/>
                        <a:t>F 43%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79% Caucasian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80% Caucasian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85% </a:t>
                      </a:r>
                    </a:p>
                    <a:p>
                      <a:pPr algn="r"/>
                      <a:r>
                        <a:rPr lang="en-US" dirty="0" smtClean="0"/>
                        <a:t>Caucasian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25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LEADERSHIP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600200"/>
            <a:ext cx="8686800" cy="3903363"/>
          </a:xfrm>
          <a:prstGeom prst="rect">
            <a:avLst/>
          </a:prstGeom>
        </p:spPr>
        <p:txBody>
          <a:bodyPr/>
          <a:lstStyle/>
          <a:p>
            <a:pPr lvl="2">
              <a:spcBef>
                <a:spcPct val="20000"/>
              </a:spcBef>
              <a:buFont typeface="Arial"/>
              <a:buNone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Sector    Arts Sector   UA14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endParaRPr lang="en-US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CEOs performance review			        75%	      65%          93%	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review of senior staff              70%	      55%	    86%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CEO Compensation 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Under $50,000 					        18%		40%           8%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$50,000 to $75,000 	   			        19%	       19%          21%</a:t>
            </a:r>
          </a:p>
          <a:p>
            <a:pPr>
              <a:spcBef>
                <a:spcPct val="20000"/>
              </a:spcBef>
              <a:buFont typeface="Arial"/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		$75,000 to $100,000 			        16%		 8%	           50%</a:t>
            </a:r>
          </a:p>
          <a:p>
            <a:pPr>
              <a:spcBef>
                <a:spcPct val="20000"/>
              </a:spcBef>
              <a:buFont typeface="Arial"/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		Over $100,000					        35%		10%          21% </a:t>
            </a:r>
          </a:p>
          <a:p>
            <a:pPr marL="342900" indent="-342900">
              <a:spcBef>
                <a:spcPct val="20000"/>
              </a:spcBef>
              <a:buFont typeface="Arial"/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Volunteer Led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*1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 12%		11%             0%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Average CEO compensation</a:t>
            </a:r>
            <a:r>
              <a:rPr lang="en-US" sz="1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*2 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$105,851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$56,708   $88,665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550337" y="5583656"/>
            <a:ext cx="7240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*1 – Volunteer Led – organizations with 0 paid part-time and full time staff with non-paid CEOs 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*2- Only includes an average of paid CEO’s – backs out volunteer led organizations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28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060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5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STAFFING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600200"/>
            <a:ext cx="8686800" cy="4640263"/>
          </a:xfrm>
          <a:prstGeom prst="rect">
            <a:avLst/>
          </a:prstGeom>
        </p:spPr>
        <p:txBody>
          <a:bodyPr/>
          <a:lstStyle/>
          <a:p>
            <a:pPr lvl="2">
              <a:spcBef>
                <a:spcPct val="20000"/>
              </a:spcBef>
              <a:buFont typeface="Arial"/>
              <a:buNone/>
              <a:defRPr/>
            </a:pPr>
            <a:r>
              <a:rPr lang="en-US" dirty="0" smtClean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Sector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Arts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  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UA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ct val="20000"/>
              </a:spcBef>
              <a:buFont typeface="Arial"/>
              <a:buNone/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Time				  17,979		         549			300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Time				    6,920		         567                  250 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Employees	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2,632         	      1,254                  820    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Volunteers				309,781	            9,663                3821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Retention			    87%	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71%	              78%</a:t>
            </a:r>
          </a:p>
        </p:txBody>
      </p:sp>
    </p:spTree>
    <p:extLst>
      <p:ext uri="{BB962C8B-B14F-4D97-AF65-F5344CB8AC3E}">
        <p14:creationId xmlns:p14="http://schemas.microsoft.com/office/powerpoint/2010/main" val="415162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669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OPERATIONAL POLICIES UA 14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777630"/>
              </p:ext>
            </p:extLst>
          </p:nvPr>
        </p:nvGraphicFramePr>
        <p:xfrm>
          <a:off x="228600" y="1245475"/>
          <a:ext cx="8686800" cy="4640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873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5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ENDOWMENT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479128"/>
            <a:ext cx="8686800" cy="46402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Endowment - as reported in audited financial statements which must be permanently restricted by a donor and cannot be invaded.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 nonprofits report having endowments, Arts Sector reports 13 having endowments, and UA 14 reports 8 nonprofits with endowments.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Sector Value = $948,982,225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Arts Sector Value =$8,597,958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 14 Value  = $6,265,652</a:t>
            </a:r>
          </a:p>
          <a:p>
            <a:pPr algn="ctr">
              <a:spcBef>
                <a:spcPct val="20000"/>
              </a:spcBef>
              <a:defRPr/>
            </a:pPr>
            <a:endParaRPr lang="en-US" sz="4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4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4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en-US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spcBef>
                <a:spcPct val="20000"/>
              </a:spcBef>
              <a:buFont typeface="Wingdings" charset="2"/>
              <a:buChar char="Ø"/>
              <a:defRPr/>
            </a:pPr>
            <a:endParaRPr lang="en-US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ct val="20000"/>
              </a:spcBef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  </a:t>
            </a:r>
            <a:endParaRPr lang="en-US" sz="1200" dirty="0" smtClean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buFont typeface="Arial"/>
              <a:buNone/>
              <a:defRPr/>
            </a:pPr>
            <a:r>
              <a:rPr lang="en-US" sz="1400" i="1" dirty="0" smtClean="0">
                <a:solidFill>
                  <a:srgbClr val="C0504D"/>
                </a:solidFill>
              </a:rPr>
              <a:t>			</a:t>
            </a:r>
            <a:endParaRPr lang="en-US" sz="2000" i="1" dirty="0" smtClean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4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37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5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CAPITAL CAMPAIGNS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479128"/>
            <a:ext cx="8686800" cy="464026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 Nonprofit Sector*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13%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- $3.053 Billion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Raised - $2.25 Billion  </a:t>
            </a:r>
            <a:b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Arts Sector</a:t>
            </a:r>
            <a:b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19%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- $626 Million</a:t>
            </a:r>
          </a:p>
          <a:p>
            <a:pPr>
              <a:spcBef>
                <a:spcPct val="20000"/>
              </a:spcBef>
              <a:defRPr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Raised - $536 Million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buFont typeface="Arial"/>
              <a:buNone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   		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endParaRPr lang="en-US" sz="2000" i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Arial"/>
              <a:buNone/>
              <a:defRPr/>
            </a:pPr>
            <a:endParaRPr lang="en-US" sz="20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708658"/>
            <a:ext cx="72660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*1 Sample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organizations in Orange, Osceola, and Seminole counties</a:t>
            </a:r>
          </a:p>
          <a:p>
            <a:endParaRPr lang="en-US" sz="1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17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00" y="217120"/>
            <a:ext cx="8865400" cy="11430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ARTS REVENUE AND EXPENSES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119182"/>
          </a:xfrm>
        </p:spPr>
        <p:txBody>
          <a:bodyPr/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Total Government Funding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-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$7.5 million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*1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Total Funding from Individuals - $38.6 million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Total Funding from Foundations and Corporations - $2.3 million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Earned Revenue - $45.8 million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Special Events - $1.7 million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In-kind -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$1.9 million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Average Overhead – 9%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*2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Average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Fundraising Cost – 6%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*3</a:t>
            </a:r>
          </a:p>
        </p:txBody>
      </p:sp>
      <p:pic>
        <p:nvPicPr>
          <p:cNvPr id="5" name="Picture 4" descr="MC9004387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204" y="3188441"/>
            <a:ext cx="2523744" cy="2103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233" y="4938049"/>
            <a:ext cx="5766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*1 – Total Govt. includes local, state and federal funding</a:t>
            </a:r>
          </a:p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*2 - Average Overhead – sample size of 44 nonprofits</a:t>
            </a:r>
          </a:p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*3 – Average Fundraising Cost – sample size of 44  nonprofits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41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4" dur="indefinit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6" dur="indefinit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mc:AlternateContent xmlns:mc="http://schemas.openxmlformats.org/markup-compatibility/2006">
          <mc:Choice xmlns="" xmlns:mv="urn:schemas-microsoft-com:mac:vml" xmlns:ma="http://schemas.microsoft.com/office/mac/drawingml/2008/main" Requires="ma">
            <a:blipFill rotWithShape="1">
              <a:blip r:embed="rId3"/>
              <a:stretch>
                <a:fillRect/>
              </a:stretch>
            </a:blipFill>
          </mc:Choice>
          <mc:Fallback>
            <a:blipFill rotWithShape="1">
              <a:blip r:embed="rId4"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7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17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7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17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en-US" sz="1700" dirty="0" smtClean="0">
              <a:solidFill>
                <a:schemeClr val="tx1">
                  <a:tint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9245"/>
            <a:ext cx="8229600" cy="54863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LET’S STAY CONNECTED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9BBB59">
                    <a:lumMod val="60000"/>
                    <a:lumOff val="40000"/>
                  </a:srgbClr>
                </a:solidFill>
                <a:latin typeface="Arial" pitchFamily="34" charset="0"/>
                <a:cs typeface="Arial" pitchFamily="34" charset="0"/>
              </a:rPr>
              <a:t>Sign up for newsletters, follow us on social media</a:t>
            </a:r>
          </a:p>
          <a:p>
            <a:pPr marL="0" lvl="0" indent="0">
              <a:buNone/>
            </a:pPr>
            <a:endParaRPr lang="en-US" sz="60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n-US" sz="29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Sign 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up for News at cffound.org/news</a:t>
            </a:r>
          </a:p>
          <a:p>
            <a:pPr marL="0" indent="0">
              <a:buNone/>
              <a:defRPr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Like 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 on 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Facebook.com/cffound </a:t>
            </a:r>
            <a:endParaRPr lang="en-US" sz="3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 Connect 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 LinkedIn</a:t>
            </a:r>
          </a:p>
          <a:p>
            <a:pPr marL="0" indent="0">
              <a:buNone/>
              <a:defRPr/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4. Follow 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 on Twitter @cffound</a:t>
            </a:r>
          </a:p>
          <a:p>
            <a:pPr marL="0" indent="0">
              <a:buNone/>
            </a:pPr>
            <a:endParaRPr lang="en-US" sz="60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63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mc:AlternateContent xmlns:mc="http://schemas.openxmlformats.org/markup-compatibility/2006">
          <mc:Choice xmlns="" xmlns:mv="urn:schemas-microsoft-com:mac:vml" xmlns:ma="http://schemas.microsoft.com/office/mac/drawingml/2008/main" Requires="ma">
            <a:blipFill rotWithShape="1">
              <a:blip r:embed="rId4"/>
              <a:stretch>
                <a:fillRect/>
              </a:stretch>
            </a:blipFill>
          </mc:Choice>
          <mc:Fallback>
            <a:blipFill rotWithShape="1">
              <a:blip r:embed="rId5"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216891" y="614350"/>
            <a:ext cx="4731799" cy="1471749"/>
          </a:xfrm>
        </p:spPr>
        <p:txBody>
          <a:bodyPr anchor="t">
            <a:noAutofit/>
          </a:bodyPr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place for people who want to invest in their community. cffound.org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59" y="740870"/>
            <a:ext cx="3360378" cy="121871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844031" y="562590"/>
            <a:ext cx="8878" cy="2011934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7" t="39439" r="485" b="13492"/>
          <a:stretch/>
        </p:blipFill>
        <p:spPr>
          <a:xfrm>
            <a:off x="0" y="2872765"/>
            <a:ext cx="9144000" cy="315517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mc:AlternateContent xmlns:mc="http://schemas.openxmlformats.org/markup-compatibility/2006">
          <mc:Choice xmlns="" xmlns:mv="urn:schemas-microsoft-com:mac:vml" xmlns:ma="http://schemas.microsoft.com/office/mac/drawingml/2008/main" Requires="ma">
            <a:blipFill rotWithShape="1">
              <a:blip r:embed="rId3"/>
              <a:stretch>
                <a:fillRect/>
              </a:stretch>
            </a:blipFill>
          </mc:Choice>
          <mc:Fallback>
            <a:blipFill rotWithShape="1">
              <a:blip r:embed="rId4"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7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17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7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17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en-US" sz="1700" dirty="0" smtClean="0">
              <a:solidFill>
                <a:schemeClr val="tx1">
                  <a:tint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9245"/>
            <a:ext cx="8229600" cy="54863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LOCAL</a:t>
            </a:r>
          </a:p>
          <a:p>
            <a:pPr marL="0" lvl="0" indent="0">
              <a:buNone/>
            </a:pPr>
            <a:r>
              <a:rPr lang="en-US" sz="35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Create Social Change</a:t>
            </a:r>
          </a:p>
          <a:p>
            <a:pPr lvl="0"/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Homeless Impact Fund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Enterprise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Student-led grant-making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Giving Circles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Organization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Together Fund 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975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mc:AlternateContent xmlns:mc="http://schemas.openxmlformats.org/markup-compatibility/2006">
          <mc:Choice xmlns="" xmlns:mv="urn:schemas-microsoft-com:mac:vml" xmlns:ma="http://schemas.microsoft.com/office/mac/drawingml/2008/main" Requires="ma">
            <a:blipFill rotWithShape="1">
              <a:blip r:embed="rId3"/>
              <a:stretch>
                <a:fillRect/>
              </a:stretch>
            </a:blipFill>
          </mc:Choice>
          <mc:Fallback>
            <a:blipFill rotWithShape="1">
              <a:blip r:embed="rId4"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7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17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7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17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en-US" sz="1700" dirty="0" smtClean="0">
              <a:solidFill>
                <a:schemeClr val="tx1">
                  <a:tint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9245"/>
            <a:ext cx="8229600" cy="5486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TRUSTED RESOURCE</a:t>
            </a:r>
          </a:p>
          <a:p>
            <a:pPr marL="0" lvl="0" indent="0">
              <a:buNone/>
            </a:pPr>
            <a:r>
              <a:rPr lang="en-US" sz="35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Invest Personally </a:t>
            </a:r>
          </a:p>
          <a:p>
            <a:pPr lvl="0"/>
            <a:endParaRPr lang="en-US" dirty="0" smtClean="0"/>
          </a:p>
          <a:p>
            <a:pPr marL="0" lv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1994 | Philanthropic home for more than 400 charitable funds to connect caring people, businesses, governments and organizations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97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mc:AlternateContent xmlns:mc="http://schemas.openxmlformats.org/markup-compatibility/2006">
          <mc:Choice xmlns="" xmlns:mv="urn:schemas-microsoft-com:mac:vml" xmlns:ma="http://schemas.microsoft.com/office/mac/drawingml/2008/main" Requires="ma">
            <a:blipFill rotWithShape="1">
              <a:blip r:embed="rId3"/>
              <a:stretch>
                <a:fillRect/>
              </a:stretch>
            </a:blipFill>
          </mc:Choice>
          <mc:Fallback>
            <a:blipFill rotWithShape="1">
              <a:blip r:embed="rId4"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7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17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7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17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en-US" sz="1700" dirty="0" smtClean="0">
              <a:solidFill>
                <a:schemeClr val="tx1">
                  <a:tint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9245"/>
            <a:ext cx="8229600" cy="5486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PHILANTHROPY</a:t>
            </a:r>
          </a:p>
          <a:p>
            <a:pPr marL="0" lvl="0" indent="0">
              <a:buNone/>
            </a:pPr>
            <a:r>
              <a:rPr lang="en-US" sz="35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What we do</a:t>
            </a:r>
          </a:p>
          <a:p>
            <a:pPr lvl="0"/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Charitable Funds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Grant-making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Giving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 part of something bigger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822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mc:AlternateContent xmlns:mc="http://schemas.openxmlformats.org/markup-compatibility/2006">
          <mc:Choice xmlns="" xmlns:mv="urn:schemas-microsoft-com:mac:vml" xmlns:ma="http://schemas.microsoft.com/office/mac/drawingml/2008/main" Requires="ma">
            <a:blipFill rotWithShape="1">
              <a:blip r:embed="rId3"/>
              <a:stretch>
                <a:fillRect/>
              </a:stretch>
            </a:blipFill>
          </mc:Choice>
          <mc:Fallback>
            <a:blipFill rotWithShape="1">
              <a:blip r:embed="rId4"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7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17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7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17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en-US" sz="1700" dirty="0" smtClean="0">
              <a:solidFill>
                <a:schemeClr val="tx1">
                  <a:tint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9245"/>
            <a:ext cx="8229600" cy="54863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6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NONPROFIT SEARCH </a:t>
            </a:r>
          </a:p>
          <a:p>
            <a:pPr marL="0" lvl="0" indent="0">
              <a:buNone/>
            </a:pPr>
            <a:r>
              <a:rPr lang="en-US" sz="35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place for discovering Central Florida nonprofits | cffound.org and click on Nonprofit Search</a:t>
            </a:r>
          </a:p>
          <a:p>
            <a:pPr marL="0" lvl="0" indent="0">
              <a:defRPr/>
            </a:pPr>
            <a:endParaRPr lang="en-US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120000"/>
              </a:lnSpc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Nonprofits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complete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portrait </a:t>
            </a:r>
          </a:p>
          <a:p>
            <a:pPr marL="0" lvl="0" indent="0">
              <a:lnSpc>
                <a:spcPct val="120000"/>
              </a:lnSpc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CFF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staff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reviews information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Find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nonprofits and learn about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them</a:t>
            </a:r>
          </a:p>
          <a:p>
            <a:pPr marL="0" indent="0">
              <a:lnSpc>
                <a:spcPct val="120000"/>
              </a:lnSpc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Information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about nonprofits’ management, governance, financials and programs</a:t>
            </a:r>
          </a:p>
          <a:p>
            <a:pPr marL="0" indent="0">
              <a:lnSpc>
                <a:spcPct val="120000"/>
              </a:lnSpc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Make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stronger giving decisions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720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mc:AlternateContent xmlns:mc="http://schemas.openxmlformats.org/markup-compatibility/2006">
          <mc:Choice xmlns="" xmlns:mv="urn:schemas-microsoft-com:mac:vml" xmlns:ma="http://schemas.microsoft.com/office/mac/drawingml/2008/main" Requires="ma">
            <a:blipFill rotWithShape="1">
              <a:blip r:embed="rId3"/>
              <a:stretch>
                <a:fillRect/>
              </a:stretch>
            </a:blipFill>
          </mc:Choice>
          <mc:Fallback>
            <a:blipFill rotWithShape="1">
              <a:blip r:embed="rId4"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7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17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7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17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en-US" sz="1700" dirty="0" smtClean="0">
              <a:solidFill>
                <a:schemeClr val="tx1">
                  <a:tint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9245"/>
            <a:ext cx="8229600" cy="5486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ARTS SECTOR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Data collected from </a:t>
            </a:r>
            <a:r>
              <a:rPr lang="en-US" sz="3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Nonprofit </a:t>
            </a:r>
            <a:r>
              <a:rPr lang="en-US" sz="3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Search as of December </a:t>
            </a:r>
            <a:r>
              <a:rPr lang="en-US" sz="3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31, 2016</a:t>
            </a:r>
            <a:endParaRPr lang="en-US" sz="3000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endParaRPr lang="en-US" sz="27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defRPr/>
            </a:pPr>
            <a:r>
              <a:rPr lang="en-US" sz="27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en-US" sz="27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Reviewed</a:t>
            </a:r>
            <a:r>
              <a:rPr lang="en-US" sz="27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Portraits </a:t>
            </a:r>
          </a:p>
          <a:p>
            <a:pPr marL="0" indent="0">
              <a:lnSpc>
                <a:spcPct val="120000"/>
              </a:lnSpc>
              <a:defRPr/>
            </a:pPr>
            <a:r>
              <a:rPr lang="en-US" sz="27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Cultural Groups over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7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$900,000 </a:t>
            </a:r>
            <a:r>
              <a:rPr lang="en-US" sz="27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budget (UA14)</a:t>
            </a:r>
            <a:endParaRPr lang="en-US" sz="27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defRPr/>
            </a:pPr>
            <a:r>
              <a:rPr lang="en-US" sz="27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Compared with 314 </a:t>
            </a:r>
            <a:r>
              <a:rPr lang="en-US" sz="27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Reviewed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27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total and  62 Arts Sector</a:t>
            </a:r>
            <a:endParaRPr lang="en-US" sz="4400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415433506"/>
              </p:ext>
            </p:extLst>
          </p:nvPr>
        </p:nvGraphicFramePr>
        <p:xfrm>
          <a:off x="5178971" y="2527182"/>
          <a:ext cx="3965029" cy="330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84612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mc:AlternateContent xmlns:mc="http://schemas.openxmlformats.org/markup-compatibility/2006">
          <mc:Choice xmlns="" xmlns:mv="urn:schemas-microsoft-com:mac:vml" xmlns:ma="http://schemas.microsoft.com/office/mac/drawingml/2008/main" Requires="ma">
            <a:blipFill rotWithShape="1">
              <a:blip r:embed="rId3"/>
              <a:stretch>
                <a:fillRect/>
              </a:stretch>
            </a:blipFill>
          </mc:Choice>
          <mc:Fallback>
            <a:blipFill rotWithShape="1">
              <a:blip r:embed="rId4"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7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17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7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17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en-US" sz="1700" dirty="0" smtClean="0">
              <a:solidFill>
                <a:schemeClr val="tx1">
                  <a:tint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9245"/>
            <a:ext cx="8229600" cy="548639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10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CULTURAL GROUPS</a:t>
            </a:r>
          </a:p>
          <a:p>
            <a:pPr marL="0" lvl="0" indent="0">
              <a:buNone/>
            </a:pPr>
            <a:r>
              <a:rPr lang="en-US" sz="55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$900,000 + in Revenue (UA 14)</a:t>
            </a:r>
          </a:p>
          <a:p>
            <a:pPr marL="0" lvl="0" indent="0">
              <a:buNone/>
            </a:pPr>
            <a:endParaRPr lang="en-US" sz="35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defRPr/>
            </a:pPr>
            <a:r>
              <a:rPr lang="en-US" sz="3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Bach Festival Society</a:t>
            </a:r>
            <a:endParaRPr lang="en-US" sz="3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defRPr/>
            </a:pPr>
            <a:r>
              <a:rPr lang="en-US" sz="38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Crealdé</a:t>
            </a:r>
            <a:r>
              <a:rPr lang="en-US" sz="3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School of Art</a:t>
            </a:r>
          </a:p>
          <a:p>
            <a:pPr marL="0" lvl="0" indent="0">
              <a:defRPr/>
            </a:pPr>
            <a:r>
              <a:rPr lang="en-US" sz="38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Enzian</a:t>
            </a:r>
            <a:r>
              <a:rPr lang="en-US" sz="3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Theater</a:t>
            </a:r>
          </a:p>
          <a:p>
            <a:pPr marL="0" lvl="0" indent="0">
              <a:defRPr/>
            </a:pPr>
            <a:r>
              <a:rPr lang="en-US" sz="3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Garden Theater</a:t>
            </a:r>
          </a:p>
          <a:p>
            <a:pPr marL="0" lvl="0" indent="0">
              <a:defRPr/>
            </a:pPr>
            <a:r>
              <a:rPr lang="en-US" sz="3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International Fringe Festival</a:t>
            </a:r>
          </a:p>
          <a:p>
            <a:pPr marL="0" lvl="0" indent="0">
              <a:defRPr/>
            </a:pPr>
            <a:r>
              <a:rPr lang="en-US" sz="3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Mad Cow Theater</a:t>
            </a:r>
          </a:p>
          <a:p>
            <a:pPr marL="0" lvl="0" indent="0">
              <a:defRPr/>
            </a:pPr>
            <a:r>
              <a:rPr lang="en-US" sz="3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Maitland Art &amp; History Association</a:t>
            </a:r>
          </a:p>
          <a:p>
            <a:pPr marL="0" lvl="0" indent="0">
              <a:defRPr/>
            </a:pPr>
            <a:r>
              <a:rPr lang="en-US" sz="3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Orange County Regional History Center</a:t>
            </a:r>
          </a:p>
          <a:p>
            <a:pPr marL="0" lvl="0" indent="0">
              <a:defRPr/>
            </a:pPr>
            <a:r>
              <a:rPr lang="en-US" sz="3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Orlando Ballet</a:t>
            </a:r>
          </a:p>
          <a:p>
            <a:pPr marL="0" lvl="0" indent="0">
              <a:defRPr/>
            </a:pPr>
            <a:r>
              <a:rPr lang="en-US" sz="3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Orlando Museum of Art</a:t>
            </a:r>
          </a:p>
          <a:p>
            <a:pPr marL="0" lvl="0" indent="0">
              <a:defRPr/>
            </a:pPr>
            <a:r>
              <a:rPr lang="en-US" sz="3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Orlando Repertory Theater</a:t>
            </a:r>
          </a:p>
          <a:p>
            <a:pPr marL="0" lvl="0" indent="0">
              <a:defRPr/>
            </a:pPr>
            <a:r>
              <a:rPr lang="en-US" sz="3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Orlando Science Center</a:t>
            </a:r>
          </a:p>
          <a:p>
            <a:pPr marL="0" lvl="0" indent="0">
              <a:defRPr/>
            </a:pPr>
            <a:r>
              <a:rPr lang="en-US" sz="3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Orlando Shakespeare Theater</a:t>
            </a:r>
          </a:p>
          <a:p>
            <a:pPr marL="0" lvl="0" indent="0">
              <a:defRPr/>
            </a:pPr>
            <a:r>
              <a:rPr lang="en-US" sz="3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Orlando Philharmonic														</a:t>
            </a:r>
            <a:endParaRPr lang="en-US" sz="3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416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0082" y="62948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6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6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ALL SECTOR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Revenue and expenses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16640977"/>
              </p:ext>
            </p:extLst>
          </p:nvPr>
        </p:nvGraphicFramePr>
        <p:xfrm>
          <a:off x="480082" y="1253359"/>
          <a:ext cx="8036121" cy="4776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838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fd004_Powerpoint-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2160</TotalTime>
  <Words>687</Words>
  <Application>Microsoft Office PowerPoint</Application>
  <PresentationFormat>On-screen Show (4:3)</PresentationFormat>
  <Paragraphs>223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Verdana</vt:lpstr>
      <vt:lpstr>Wingdings</vt:lpstr>
      <vt:lpstr>Wingdings 3</vt:lpstr>
      <vt:lpstr>cfd004_Powerpoint-04</vt:lpstr>
      <vt:lpstr>Office Theme</vt:lpstr>
      <vt:lpstr>1_Office Theme</vt:lpstr>
      <vt:lpstr>2_Office Theme</vt:lpstr>
      <vt:lpstr>Putting Knowledge To Work: The State of Arts Nonprofits</vt:lpstr>
      <vt:lpstr>PowerPoint Presentation</vt:lpstr>
      <vt:lpstr>  </vt:lpstr>
      <vt:lpstr>  </vt:lpstr>
      <vt:lpstr>  </vt:lpstr>
      <vt:lpstr>  </vt:lpstr>
      <vt:lpstr>  </vt:lpstr>
      <vt:lpstr>  </vt:lpstr>
      <vt:lpstr> ALL SECTOR Revenue and expenses  </vt:lpstr>
      <vt:lpstr> ART SECTOR Revenue and expenses  </vt:lpstr>
      <vt:lpstr>DEFINITIONS</vt:lpstr>
      <vt:lpstr>GOVERNANCE</vt:lpstr>
      <vt:lpstr>LEADERSHIP</vt:lpstr>
      <vt:lpstr>STAFFING</vt:lpstr>
      <vt:lpstr>OPERATIONAL POLICIES UA 14</vt:lpstr>
      <vt:lpstr>ENDOWMENT</vt:lpstr>
      <vt:lpstr>CAPITAL CAMPAIGNS</vt:lpstr>
      <vt:lpstr>ARTS REVENUE AND EXPENSES</vt:lpstr>
      <vt:lpstr> 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RCalderon</dc:creator>
  <cp:lastModifiedBy>Rachel Calderon</cp:lastModifiedBy>
  <cp:revision>169</cp:revision>
  <dcterms:created xsi:type="dcterms:W3CDTF">2014-01-14T20:33:23Z</dcterms:created>
  <dcterms:modified xsi:type="dcterms:W3CDTF">2017-01-17T17:07:11Z</dcterms:modified>
</cp:coreProperties>
</file>