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5"/>
  </p:notesMasterIdLst>
  <p:sldIdLst>
    <p:sldId id="288" r:id="rId2"/>
    <p:sldId id="259" r:id="rId3"/>
    <p:sldId id="260" r:id="rId4"/>
    <p:sldId id="261" r:id="rId5"/>
    <p:sldId id="262" r:id="rId6"/>
    <p:sldId id="310" r:id="rId7"/>
    <p:sldId id="263" r:id="rId8"/>
    <p:sldId id="312" r:id="rId9"/>
    <p:sldId id="290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15" r:id="rId18"/>
    <p:sldId id="316" r:id="rId19"/>
    <p:sldId id="323" r:id="rId20"/>
    <p:sldId id="317" r:id="rId21"/>
    <p:sldId id="318" r:id="rId22"/>
    <p:sldId id="319" r:id="rId23"/>
    <p:sldId id="320" r:id="rId24"/>
    <p:sldId id="322" r:id="rId25"/>
    <p:sldId id="326" r:id="rId26"/>
    <p:sldId id="280" r:id="rId27"/>
    <p:sldId id="304" r:id="rId28"/>
    <p:sldId id="305" r:id="rId29"/>
    <p:sldId id="283" r:id="rId30"/>
    <p:sldId id="307" r:id="rId31"/>
    <p:sldId id="308" r:id="rId32"/>
    <p:sldId id="286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A11"/>
    <a:srgbClr val="A2CC0A"/>
    <a:srgbClr val="45852B"/>
    <a:srgbClr val="169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DC6FF-3CEB-48CD-BAA2-C3442EEB816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93082-939C-47A5-B61C-E44FF4B5B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05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0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88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6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2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3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5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540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35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865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4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58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43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9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7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5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97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07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6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829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349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21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20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2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37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6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6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4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9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1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73607-4AC4-4359-93FC-5EE4FC49D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0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0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6E10-1D24-4E45-B36C-7B4C32884CB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3225-43AB-442D-9348-DDC852ED3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2" y="1991972"/>
            <a:ext cx="11468258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Orange County Mental and Behavioral Health System Gaps 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53646" y="6224921"/>
            <a:ext cx="4959879" cy="1055715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 18,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0" y="3953892"/>
            <a:ext cx="3553812" cy="1999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40" y="3953892"/>
            <a:ext cx="3607561" cy="2030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38" y="3999610"/>
            <a:ext cx="3857502" cy="1991687"/>
          </a:xfrm>
          <a:prstGeom prst="rect">
            <a:avLst/>
          </a:prstGeom>
        </p:spPr>
      </p:pic>
      <p:pic>
        <p:nvPicPr>
          <p:cNvPr id="11" name="Picture 10" descr="LOG_14.07_OC S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3264" y="106859"/>
            <a:ext cx="1691419" cy="16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eclectic services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 capacity for psychiatric services (average 1-3 month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waitlist)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MATCH and EMDR certified therapists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UCF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Restores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35922" y="2231748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 capacity for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-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Team, Dually Served and MST Psychiatric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early childhood crisis response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Underutilized adult FIT and FACT Teams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weekend and overnight respite (youth and adults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96103" y="2288187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Psychiatric Emergency Department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13759" y="2299125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 beds and capacity for eligible youth and adults for residential placements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56936" y="2299125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to no peer support for individuals leaving jail or residential facilities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does not follow individual to new setting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barriers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capacity for Care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7728" y="2299125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8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lack of affordable housing options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lack of affordable and respectable Assisted Living and Supportive Housing Facilities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Transitional Living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21125" y="2299125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927" y="3993171"/>
            <a:ext cx="11298015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 and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Homelessness Behavioral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Funding: </a:t>
            </a:r>
            <a:r>
              <a:rPr lang="en-US" sz="2800" b="1" dirty="0" smtClean="0">
                <a:solidFill>
                  <a:srgbClr val="EFD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$10,030,812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4,131 individuals and families served, approximately 10,000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impacted)</a:t>
            </a:r>
          </a:p>
          <a:p>
            <a:pPr lvl="0">
              <a:spcAft>
                <a:spcPts val="600"/>
              </a:spcAft>
            </a:pP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(Central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 Cares) Behavioral Health Funding: </a:t>
            </a:r>
            <a:r>
              <a:rPr lang="en-US" sz="2800" b="1" dirty="0" smtClean="0">
                <a:solidFill>
                  <a:srgbClr val="EFD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$30,921,579* 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(14,309 individuals and families served) 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*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and individuals served reflect 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services in Orange County, not just 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4129" y="4048002"/>
            <a:ext cx="11380732" cy="2964317"/>
            <a:chOff x="212688" y="3625235"/>
            <a:chExt cx="11601527" cy="3064149"/>
          </a:xfrm>
        </p:grpSpPr>
        <p:sp>
          <p:nvSpPr>
            <p:cNvPr id="36" name="TextBox 35"/>
            <p:cNvSpPr txBox="1"/>
            <p:nvPr/>
          </p:nvSpPr>
          <p:spPr>
            <a:xfrm>
              <a:off x="5721867" y="3632815"/>
              <a:ext cx="1330025" cy="15986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Psychiatric Emergency Department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$330k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 smtClean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2048" y="5090722"/>
              <a:ext cx="11582164" cy="159866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Substance Abuse, Family, Youth and General MH Peer Support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Trauma Center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Culturally and Linguistically Competent system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 driven voice and choice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Expanded training and credentialing in high fidelity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Evidence Based Practices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driven decision making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Federal to State level policy decisions/ Medicaid Expansion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space to support needed services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688" y="3627153"/>
              <a:ext cx="2228363" cy="235449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SAMHSA System of Care Expansion Grant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4.5 positions to Nurse Family Partnership Program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$441k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Peer Respite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$450k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Caregiver overnight and weekend respite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CIT Expansion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$172k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24/7 Drop-In Centers  with substance abuse mental health overlay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$900k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Adult Mobile Crisis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Early Childhood Mental Health Consultation 300 daycares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$27mil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2682" y="3632815"/>
              <a:ext cx="1612446" cy="203132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 spread training in evidence based practices to mental health providers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 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sychiatric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roviders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$1mil-$5mil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capacity for care coordination and case management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$680k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Indigent Drug Program 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$12k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6687" y="3632815"/>
              <a:ext cx="1954882" cy="170816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Additional teams for 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MST Psych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630k  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CAT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750k 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Dually Served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$500k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Psychosocial Rehab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$2.2mil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Psychosocial Rehab Assisted Outpatient Treatment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$750k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Medication Assisted Treatment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$325k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Adult Intensive Outpatient Services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$1mil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3860" y="3641361"/>
              <a:ext cx="1568958" cy="15986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capacity for youth and adult residential units levels 1-3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$2.6mil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53754" y="3625235"/>
              <a:ext cx="1633794" cy="143163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Peer Support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$455k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Care Coordination and Case Management </a:t>
              </a: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$680k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0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2556" y="5627912"/>
              <a:ext cx="1456024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$2.7- $6.7mil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23823" y="5319525"/>
              <a:ext cx="11505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$6.2mil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35562" y="4754907"/>
              <a:ext cx="11505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$2.6mil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22361" y="4760712"/>
              <a:ext cx="11505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$1.1mil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17320" y="5139352"/>
              <a:ext cx="627662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$?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2048" y="5981644"/>
              <a:ext cx="11505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$32mil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08670" y="5069273"/>
              <a:ext cx="5419458" cy="143163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Substance Abuse, Family, Youth and General MH Peer Support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Trauma Center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Culturally and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inguistically Competent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ystem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 driven voice and choice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Expanded training and credentialing in high fidelity Evidence Based Practices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driven decision making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Federal to state level policy decisions/ Medicaid Expansion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hysical space to support needed services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637" y="4750011"/>
              <a:ext cx="11505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$330k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87063" y="3655497"/>
              <a:ext cx="1727152" cy="15465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30,300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ffordable and attainable Housing (refer to Housing for All 10 year plan- $160mil over 10 years)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Supportive Housing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Assisted Living Facilities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Transitional Living Facilities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05056" y="17803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48893"/>
          <a:stretch/>
        </p:blipFill>
        <p:spPr>
          <a:xfrm>
            <a:off x="566682" y="2261289"/>
            <a:ext cx="10982424" cy="1842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68"/>
          <a:stretch/>
        </p:blipFill>
        <p:spPr>
          <a:xfrm>
            <a:off x="2998447" y="1047869"/>
            <a:ext cx="5832398" cy="431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46235" y="1735939"/>
            <a:ext cx="8427788" cy="534386"/>
            <a:chOff x="2075780" y="1346817"/>
            <a:chExt cx="8427788" cy="53438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075780" y="1346817"/>
              <a:ext cx="2210326" cy="500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70579" y="1467116"/>
              <a:ext cx="111552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620593" y="1657241"/>
              <a:ext cx="2143" cy="223962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049220" y="1657241"/>
              <a:ext cx="3614" cy="190126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53870" y="1478157"/>
              <a:ext cx="158767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95567" y="1346817"/>
              <a:ext cx="3508001" cy="442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176780" y="1536363"/>
            <a:ext cx="547573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Assessment-Driven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Navigation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10509" y="2019949"/>
            <a:ext cx="2143" cy="223962"/>
          </a:xfrm>
          <a:prstGeom prst="straightConnector1">
            <a:avLst/>
          </a:prstGeom>
          <a:ln>
            <a:solidFill>
              <a:srgbClr val="EFD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227451" y="5536202"/>
            <a:ext cx="62766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= $?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9468235" y="1004768"/>
            <a:ext cx="2614174" cy="369332"/>
          </a:xfrm>
          <a:prstGeom prst="rect">
            <a:avLst/>
          </a:prstGeom>
          <a:solidFill>
            <a:srgbClr val="A2CC0A"/>
          </a:solidFill>
          <a:ln>
            <a:solidFill>
              <a:srgbClr val="A2CC0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alibri" panose="020F0502020204030204"/>
              </a:rPr>
              <a:t>Providers Needs/Costs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68234" y="1553608"/>
            <a:ext cx="26141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 panose="020F0502020204030204"/>
              </a:rPr>
              <a:t>H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igh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Functioning </a:t>
            </a:r>
            <a:r>
              <a:rPr lang="en-US" b="1" dirty="0">
                <a:latin typeface="Calibri" panose="020F0502020204030204"/>
              </a:rPr>
              <a:t>S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ystems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05056" y="6154994"/>
            <a:ext cx="2383666" cy="65472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TOTAL NEED: $49mil</a:t>
            </a:r>
          </a:p>
        </p:txBody>
      </p:sp>
    </p:spTree>
    <p:extLst>
      <p:ext uri="{BB962C8B-B14F-4D97-AF65-F5344CB8AC3E}">
        <p14:creationId xmlns:p14="http://schemas.microsoft.com/office/powerpoint/2010/main" val="18170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0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326" y="3778664"/>
            <a:ext cx="11241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SAMHSA System of Care Expansion Grant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4.5 positions to Nurse Family Partnership Program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441k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Respite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 overnight and weekend respite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 Expansion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24/7 Drop-In Centers  with substance abuse mental health overlay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Mobile Crisis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Childhood Mental Health Consultation 300 daycares - $27mil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787247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393" y="2046117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8931" y="6090331"/>
            <a:ext cx="193910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$32mil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10383"/>
            <a:ext cx="112417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spread training in evidence based practices to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mental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providers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1mil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psychiatric providers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$1-$5mil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capacity for care coordination and case management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680k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Indigent Drug Program 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35922" y="2277836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6859" y="6064146"/>
            <a:ext cx="272028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$2.7- $6.7mil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9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1654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teams for 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MST 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 $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630k, 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$750k and Dually Served $500k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Psychosocial Rehab 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2.2mil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Psychosocial Rehab Assisted Outpatient Treatment 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750k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 Assisted Treatment 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325k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Intensive Outpatient Services 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$1mil</a:t>
            </a:r>
            <a:endParaRPr lang="en-US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95628" y="2341508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5922" y="6104473"/>
            <a:ext cx="19271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$6.2mil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557" y="4031672"/>
            <a:ext cx="1097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Psychiatric Emergency Department $330k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13759" y="2299125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0872" y="5981912"/>
            <a:ext cx="186794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$330k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1163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prstClr val="white"/>
                </a:solidFill>
              </a:rPr>
              <a:t>Increased capacity for youth and adult residential units levels 1-3 </a:t>
            </a:r>
            <a:r>
              <a:rPr lang="en-US" sz="2700" b="1" dirty="0" smtClean="0">
                <a:solidFill>
                  <a:prstClr val="white"/>
                </a:solidFill>
              </a:rPr>
              <a:t>- $</a:t>
            </a:r>
            <a:r>
              <a:rPr lang="en-US" sz="2700" b="1" dirty="0">
                <a:solidFill>
                  <a:prstClr val="white"/>
                </a:solidFill>
              </a:rPr>
              <a:t>2.6mil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63293" y="2299125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4250" y="5973780"/>
            <a:ext cx="212322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$2.6mil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Support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455k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Care Coordination and Case Management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$680k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87292" y="2299125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2690" y="5944748"/>
            <a:ext cx="212612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$1.1mil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30,300 affordable and attainable Housing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(Housing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10 year plan- $160mil over 10 years)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Housing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Assisted Living Facilities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Living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21125" y="2299125"/>
            <a:ext cx="1767692" cy="1732547"/>
          </a:xfrm>
          <a:prstGeom prst="ellipse">
            <a:avLst/>
          </a:prstGeom>
          <a:noFill/>
          <a:ln w="88900">
            <a:solidFill>
              <a:srgbClr val="A2C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0449" y="5924498"/>
            <a:ext cx="14183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$?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5056" y="118559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Needed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50242"/>
          <a:stretch/>
        </p:blipFill>
        <p:spPr>
          <a:xfrm>
            <a:off x="606012" y="2193014"/>
            <a:ext cx="10982424" cy="1769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68"/>
          <a:stretch/>
        </p:blipFill>
        <p:spPr>
          <a:xfrm>
            <a:off x="2998446" y="953684"/>
            <a:ext cx="5832398" cy="431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65483" y="1641956"/>
            <a:ext cx="8427788" cy="534386"/>
            <a:chOff x="2075780" y="1346817"/>
            <a:chExt cx="8427788" cy="53438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075780" y="1346817"/>
              <a:ext cx="2210326" cy="500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70579" y="1467116"/>
              <a:ext cx="111552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620593" y="1657241"/>
              <a:ext cx="2143" cy="223962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049220" y="1657241"/>
              <a:ext cx="3614" cy="190126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53870" y="1478157"/>
              <a:ext cx="158767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95567" y="1346817"/>
              <a:ext cx="3508001" cy="442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176779" y="1461243"/>
            <a:ext cx="547573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Assessment-Driven Navigation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21900" y="1926565"/>
            <a:ext cx="2143" cy="223962"/>
          </a:xfrm>
          <a:prstGeom prst="straightConnector1">
            <a:avLst/>
          </a:prstGeom>
          <a:ln>
            <a:solidFill>
              <a:srgbClr val="EFD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3122" y="3909484"/>
            <a:ext cx="11654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Substance Abuse, Family, Youth and General Mental Health Peer Support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Trauma Center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Culturally and Linguistically Competent System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Consumer driven voice and choice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Expanded training/credentialing in high fidelity Evidence Based Practices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Data driven decision making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Federal to state level policy decisions/ Medicaid Expansion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350" b="1" dirty="0" smtClean="0">
                <a:solidFill>
                  <a:prstClr val="white"/>
                </a:solidFill>
              </a:rPr>
              <a:t>Physical space to support needed services </a:t>
            </a:r>
          </a:p>
        </p:txBody>
      </p:sp>
      <p:sp>
        <p:nvSpPr>
          <p:cNvPr id="2" name="Oval 1"/>
          <p:cNvSpPr/>
          <p:nvPr/>
        </p:nvSpPr>
        <p:spPr>
          <a:xfrm>
            <a:off x="10623478" y="5270642"/>
            <a:ext cx="1439614" cy="1371971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</a:rPr>
              <a:t>TOTAL NEED: $49mil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503747" y="5094424"/>
            <a:ext cx="2896629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latin typeface="Calibri" panose="020F0502020204030204"/>
              </a:rPr>
              <a:t>VALUES OF H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IGH FUNCTIONING </a:t>
            </a:r>
            <a:r>
              <a:rPr lang="en-US" sz="1900" b="1" dirty="0" smtClean="0">
                <a:latin typeface="Calibri" panose="020F0502020204030204"/>
              </a:rPr>
              <a:t>S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YSTEMS</a:t>
            </a:r>
          </a:p>
        </p:txBody>
      </p:sp>
    </p:spTree>
    <p:extLst>
      <p:ext uri="{BB962C8B-B14F-4D97-AF65-F5344CB8AC3E}">
        <p14:creationId xmlns:p14="http://schemas.microsoft.com/office/powerpoint/2010/main" val="28475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422" y="1261089"/>
            <a:ext cx="118155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Full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time CIT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Coordinator to train trainers, collect data and expand CIT Training ($172k), Mindfulness Training ($12k ), CIT Echo (free) = $184k total (600 additional first responders and corrections officers trained. Currently 150 are trained annually)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Adult Mobile Crisis = $1mil total (new initiative)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Adult intensive outpatient ($230k, new initiative to serve 24 people), Assisted Outpatient Treatment and Psychosocial Rehabilitation ($750k, new initiative to serve 38 people), Medication Assisted Treatment ($325k, expand to 25 non-incarcerated individuals) = $1.3mil total and 87 people served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Evidenced Based Practices in outpatient services that support people staying in the community = $1mil total 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ew initiative)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434" y="146576"/>
            <a:ext cx="8911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Term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00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422" y="1261089"/>
            <a:ext cx="118155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capacity pre and post booking Peer Support = $900k total (new initiative)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Drop-in Centers with Mental Health and Substance Abuse overlay = $900k total (new initiative)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Psychiatric ED = $330k total (new initiative)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abuse and mental health residential services levels 1-3 = $3.3mil total (63 additional people. Current capacity is 102)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434" y="146576"/>
            <a:ext cx="8911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Term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61702"/>
          <a:stretch/>
        </p:blipFill>
        <p:spPr>
          <a:xfrm>
            <a:off x="9000160" y="4837976"/>
            <a:ext cx="2747145" cy="172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147" y="5699589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EFDA11"/>
                </a:solidFill>
                <a:latin typeface="Calibri" panose="020F0502020204030204"/>
              </a:rPr>
              <a:t>SHORT TERM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DA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NEED: $9mil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DA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422" y="1261089"/>
            <a:ext cx="11815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housing, supportive housing, assisted living and transitional living facilities =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$?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Prevention, early identification and intervention: disrupt the prenatal to prison pipeline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SAMSHA Grant Expansion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$1mil (new initiative to serve 150 families)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 Family Partnership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$441k (serve an additional 26 families, up from 26)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 overnight respite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$1mil (new initiative)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Childhood Consultation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$27mil (new initiative)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434" y="146576"/>
            <a:ext cx="8911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Term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61702"/>
          <a:stretch/>
        </p:blipFill>
        <p:spPr>
          <a:xfrm>
            <a:off x="9048001" y="4869952"/>
            <a:ext cx="2760951" cy="170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908" y="5774887"/>
            <a:ext cx="537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EFDA11"/>
                </a:solidFill>
              </a:rPr>
              <a:t>LONG TERM NEED: $29.4+mil</a:t>
            </a:r>
            <a:endParaRPr lang="en-US" sz="3200" b="1" dirty="0">
              <a:solidFill>
                <a:srgbClr val="EFD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50" y="1267975"/>
            <a:ext cx="7645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 a direct service provider - can provide an objective perspective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Experienced in working with service providers, consumers and corporate partners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Experienced in supporting Orange County through times of crisis: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Operation of Orlando United Assistance Center after the Pulse Shooting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Assist evacuees from Puerto Rico after Hurricane Maria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61702"/>
          <a:stretch/>
        </p:blipFill>
        <p:spPr>
          <a:xfrm>
            <a:off x="8312657" y="3858801"/>
            <a:ext cx="3423892" cy="21951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0024" y="449770"/>
            <a:ext cx="10327906" cy="60215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Heart of Florida United Way - Selection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657" y="1687192"/>
            <a:ext cx="3423892" cy="20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76707" y="0"/>
            <a:ext cx="2391318" cy="291645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702265" y="67378"/>
            <a:ext cx="2348564" cy="30608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60256" y="67378"/>
            <a:ext cx="2117558" cy="291645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49926" y="2456121"/>
            <a:ext cx="2413590" cy="33190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6588" y="1051924"/>
            <a:ext cx="764584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Convene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Mayor’s stakeholder group to vet and review Orange County Gaps Analysis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Oversee ongoing stakeholder involvement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funding duplications, opportunities and service funding gaps from the perspective of alignment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community groups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plan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Hire a consultant to validate findings and work with community groups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a strategic plan to create a high performing behavioral health system that includes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5968" y="308598"/>
            <a:ext cx="11665819" cy="60215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Heart of Florida United Way – Scope of Work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61702"/>
          <a:stretch/>
        </p:blipFill>
        <p:spPr>
          <a:xfrm>
            <a:off x="8368804" y="3874171"/>
            <a:ext cx="3423892" cy="2195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804" y="1714464"/>
            <a:ext cx="3423892" cy="20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874" y="1340681"/>
            <a:ext cx="7645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Schedule:  8 months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315,480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will be funded through the American Rescue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4" t="61702"/>
          <a:stretch/>
        </p:blipFill>
        <p:spPr>
          <a:xfrm>
            <a:off x="8312657" y="3858801"/>
            <a:ext cx="3423892" cy="21951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007" y="449770"/>
            <a:ext cx="11800572" cy="60215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Heart of Florida United Way – Schedule/Budget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657" y="1687192"/>
            <a:ext cx="3423892" cy="20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4143" y="1818070"/>
            <a:ext cx="11165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Approval of the Scope of Work Proposal and Funding in the amount of $315,480 for the Heart of Florida United Way to undertake a Mental and Behavioral Health System of Care Community Analysis using, in part, Orange County’s Mental Health and Homelessness Division’s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Continuum of Care Report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authorization for the County Administrator to execute a contract with Heart of Florida United Way.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1096" y="461084"/>
            <a:ext cx="7637356" cy="60215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Requested Action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1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2" y="1991972"/>
            <a:ext cx="11468258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Orange County Mental and Behavioral Health System Gaps 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53646" y="6224921"/>
            <a:ext cx="4959879" cy="1055715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 18, 2021</a:t>
            </a: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3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0" y="3953892"/>
            <a:ext cx="3553812" cy="1999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40" y="3953892"/>
            <a:ext cx="3607561" cy="2030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38" y="3999610"/>
            <a:ext cx="3857502" cy="1991687"/>
          </a:xfrm>
          <a:prstGeom prst="rect">
            <a:avLst/>
          </a:prstGeom>
        </p:spPr>
      </p:pic>
      <p:pic>
        <p:nvPicPr>
          <p:cNvPr id="11" name="Picture 10" descr="LOG_14.07_OC S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3264" y="106859"/>
            <a:ext cx="1691419" cy="16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7" y="3365485"/>
            <a:ext cx="5947450" cy="3249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7" y="241853"/>
            <a:ext cx="5947450" cy="31236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17503" y="2176583"/>
            <a:ext cx="5562095" cy="319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Orange County Housing For All 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Mayor’s Transportation Initiative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Jail Diversion Committees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CARES Funding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Social Services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Eviction Diversion 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Neighborhood Centers for Families</a:t>
            </a:r>
          </a:p>
          <a:p>
            <a:pPr>
              <a:buClr>
                <a:schemeClr val="bg1"/>
              </a:buClr>
              <a:buSzPct val="900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Primary Care Access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30342" y="241853"/>
            <a:ext cx="818145" cy="68612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55984" y="1011939"/>
            <a:ext cx="657412" cy="1295637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23932" y="662268"/>
            <a:ext cx="818145" cy="74778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57332" y="264153"/>
            <a:ext cx="818145" cy="74778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96943" y="529389"/>
            <a:ext cx="1064422" cy="116867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75420" y="3309855"/>
            <a:ext cx="1051331" cy="129401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3124" y="3044299"/>
            <a:ext cx="933068" cy="146340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12322" y="3225160"/>
            <a:ext cx="1068636" cy="146340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70842" y="3448249"/>
            <a:ext cx="1430031" cy="273886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267236" y="232113"/>
            <a:ext cx="5384774" cy="13917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Orange County Foundation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69507" y="280725"/>
            <a:ext cx="12294357" cy="13917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Mental Health and Homelessness Division Foundation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168" y="4132552"/>
            <a:ext cx="4376143" cy="263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Central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Receiving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Center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Crisis Intervention Team Training (adults and youth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Wraparound Orange/ System of Care Initiative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Family Support Navigation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Youth Mental Health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00750" y="3865075"/>
            <a:ext cx="4591250" cy="2992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Functional Family Therapy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Modular Approach to Therapy For Children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Community-Wide Adverse Childhood Experiences Initiative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Cultural and Linguistic Competency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Training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Spirit Expansion to Orange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County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Schools 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Orange Connects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60463" y="4137142"/>
            <a:ext cx="3824596" cy="210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Mobile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Crisis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Spirit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Navigation 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latform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Breakthrough Pilot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Multisystemic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Therapy Psych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Respite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6910" y="1625873"/>
            <a:ext cx="5102311" cy="2406685"/>
            <a:chOff x="1433588" y="1758495"/>
            <a:chExt cx="4440291" cy="23320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588" y="1758495"/>
              <a:ext cx="4440291" cy="233206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785012" y="2078448"/>
              <a:ext cx="894801" cy="192267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72086" y="2078448"/>
              <a:ext cx="473160" cy="107050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351988" y="2054501"/>
              <a:ext cx="588844" cy="55828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19915" y="2590668"/>
              <a:ext cx="426489" cy="55828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53733" y="1928330"/>
              <a:ext cx="766098" cy="581164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22185" y="1569880"/>
            <a:ext cx="5380005" cy="2509260"/>
            <a:chOff x="6343577" y="1727418"/>
            <a:chExt cx="4374042" cy="2402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577" y="1785183"/>
              <a:ext cx="4292103" cy="234493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9650183" y="1911806"/>
              <a:ext cx="1067436" cy="177789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105761" y="1727418"/>
              <a:ext cx="771204" cy="573847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383322" y="2590668"/>
              <a:ext cx="1032012" cy="122642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6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3668" y="0"/>
            <a:ext cx="10433786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Supporting Diverse Needs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hrough Diverse Means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8" y="1241660"/>
            <a:ext cx="10982424" cy="54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6264" y="0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48893"/>
          <a:stretch/>
        </p:blipFill>
        <p:spPr>
          <a:xfrm>
            <a:off x="610643" y="1982861"/>
            <a:ext cx="10982424" cy="1842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68"/>
          <a:stretch/>
        </p:blipFill>
        <p:spPr>
          <a:xfrm>
            <a:off x="3042408" y="769441"/>
            <a:ext cx="5832398" cy="431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90196" y="1457511"/>
            <a:ext cx="8427788" cy="534386"/>
            <a:chOff x="2075780" y="1346817"/>
            <a:chExt cx="8427788" cy="53438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075780" y="1346817"/>
              <a:ext cx="2210326" cy="500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70579" y="1467116"/>
              <a:ext cx="111552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620593" y="1657241"/>
              <a:ext cx="2143" cy="223962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049220" y="1657241"/>
              <a:ext cx="3614" cy="190126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53870" y="1478157"/>
              <a:ext cx="1587677" cy="356087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95567" y="1346817"/>
              <a:ext cx="3508001" cy="442550"/>
            </a:xfrm>
            <a:prstGeom prst="straightConnector1">
              <a:avLst/>
            </a:prstGeom>
            <a:ln>
              <a:solidFill>
                <a:srgbClr val="EFD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98394" y="1295851"/>
            <a:ext cx="37192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Disjointed Navigation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1372" y="3795833"/>
            <a:ext cx="10971695" cy="2385187"/>
            <a:chOff x="397861" y="3443039"/>
            <a:chExt cx="11446247" cy="2238786"/>
          </a:xfrm>
        </p:grpSpPr>
        <p:sp>
          <p:nvSpPr>
            <p:cNvPr id="21" name="TextBox 20"/>
            <p:cNvSpPr txBox="1"/>
            <p:nvPr/>
          </p:nvSpPr>
          <p:spPr>
            <a:xfrm>
              <a:off x="397861" y="3471852"/>
              <a:ext cx="1677918" cy="22099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daycare training through the Early Learning Coalition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ommunity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nterest in advocating for becoming a trauma informed community (PJI ACES)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Baby Institute 0-5 in </a:t>
              </a:r>
              <a:r>
                <a:rPr kumimoji="0" lang="en-US" sz="10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Parramore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Apopka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 Nurse Family Partnership (need 4.5 more staff for full program)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34548" y="3471092"/>
              <a:ext cx="1531190" cy="17549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 eclectic services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 enough capacity for psychiatric services (average 1-3 month wait list)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Some MATCH and EMDR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ertified therapists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UCF Restores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4504" y="3443039"/>
              <a:ext cx="1556638" cy="19066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enough capacity for youth- CAT Team, Dually Served and MST Psychiatric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early childhood crisis response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Underutilized adult FIT and FACT Teams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for weekend and overnight respite (youth and adults)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46443" y="3475560"/>
              <a:ext cx="1553696" cy="541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Psychiatric Emergency Department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61848" y="3471092"/>
              <a:ext cx="1522933" cy="10618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 enough beds and capacity for eligible youth and adults for residential placements 1-3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43547" y="3471092"/>
              <a:ext cx="1551976" cy="19066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ittle to no peer support for individuals leaving jail or residential facilities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File does not follow individual to new setting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Transportation barriers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Lack of capacity for Care Coordination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58952" y="3482847"/>
              <a:ext cx="1685156" cy="17549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evere lack of affordable housing options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evere lack of affordable and respectable Assisted Living and Supportive Housing Facilities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eed for Transitional Living Facilities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73312" y="6264450"/>
            <a:ext cx="1082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Mental Health and Homelessness Division Behavioral Health Funding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DA11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DA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$10,030,812 </a:t>
            </a:r>
            <a:r>
              <a:rPr lang="en-US" sz="1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State (Central Florida Cares) Behavioral Health Funding: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DA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*$30,921.579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*funds and individuals served reflect anyone seeking services in Orange County, not just residents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10509" y="2019949"/>
            <a:ext cx="2143" cy="223962"/>
          </a:xfrm>
          <a:prstGeom prst="straightConnector1">
            <a:avLst/>
          </a:prstGeom>
          <a:ln>
            <a:solidFill>
              <a:srgbClr val="EFD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3614" y="178312"/>
            <a:ext cx="454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13" y="4031672"/>
            <a:ext cx="109707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Some daycare training through the Early Learning Coalition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Some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ommunity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nterest in advocating for becoming a trauma informed community (PJI ACES)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Baby Institute 0-5 in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Parramore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Apopka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Small Nurse Family Partnership (need 4.5 more staff for full program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3"/>
          <a:stretch/>
        </p:blipFill>
        <p:spPr>
          <a:xfrm>
            <a:off x="606393" y="991404"/>
            <a:ext cx="10982424" cy="276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393" y="2259311"/>
            <a:ext cx="1767692" cy="173254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1779</Words>
  <Application>Microsoft Office PowerPoint</Application>
  <PresentationFormat>Widescreen</PresentationFormat>
  <Paragraphs>279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Office Theme</vt:lpstr>
      <vt:lpstr>Orange County Mental and Behavioral Health System Gaps  </vt:lpstr>
      <vt:lpstr>PowerPoint Presentation</vt:lpstr>
      <vt:lpstr>PowerPoint Presentation</vt:lpstr>
      <vt:lpstr>Orange County Foundation</vt:lpstr>
      <vt:lpstr>Mental Health and Homelessness Division Foundation</vt:lpstr>
      <vt:lpstr>PowerPoint Presentation</vt:lpstr>
      <vt:lpstr>Supporting Diverse Needs Through Diverse 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of Florida United Way - Selection</vt:lpstr>
      <vt:lpstr>Heart of Florida United Way – Scope of Work</vt:lpstr>
      <vt:lpstr>Heart of Florida United Way – Schedule/Budget</vt:lpstr>
      <vt:lpstr>Requested Action</vt:lpstr>
      <vt:lpstr>Orange County Mental and Behavioral Health System Gaps  </vt:lpstr>
    </vt:vector>
  </TitlesOfParts>
  <Company>Orange County BCC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County Behavioral Health System Gaps</dc:title>
  <dc:creator>Johnson, Carla Bell</dc:creator>
  <cp:lastModifiedBy>Wyche, Donna</cp:lastModifiedBy>
  <cp:revision>41</cp:revision>
  <dcterms:created xsi:type="dcterms:W3CDTF">2021-05-17T01:22:56Z</dcterms:created>
  <dcterms:modified xsi:type="dcterms:W3CDTF">2021-05-19T15:05:27Z</dcterms:modified>
</cp:coreProperties>
</file>